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8" r:id="rId1"/>
  </p:sldMasterIdLst>
  <p:sldIdLst>
    <p:sldId id="256" r:id="rId2"/>
    <p:sldId id="257" r:id="rId3"/>
    <p:sldId id="258" r:id="rId4"/>
    <p:sldId id="323" r:id="rId5"/>
    <p:sldId id="324" r:id="rId6"/>
    <p:sldId id="325" r:id="rId7"/>
    <p:sldId id="326" r:id="rId8"/>
    <p:sldId id="327" r:id="rId9"/>
    <p:sldId id="328" r:id="rId10"/>
    <p:sldId id="329" r:id="rId11"/>
    <p:sldId id="335" r:id="rId12"/>
    <p:sldId id="330" r:id="rId13"/>
    <p:sldId id="336" r:id="rId14"/>
    <p:sldId id="331" r:id="rId15"/>
    <p:sldId id="337" r:id="rId16"/>
    <p:sldId id="332" r:id="rId17"/>
    <p:sldId id="338" r:id="rId18"/>
    <p:sldId id="333" r:id="rId19"/>
    <p:sldId id="33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455F1-9AF1-40D6-A559-79D3381ED144}" v="14" dt="2023-06-06T16:29:56.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3" autoAdjust="0"/>
    <p:restoredTop sz="94660"/>
  </p:normalViewPr>
  <p:slideViewPr>
    <p:cSldViewPr snapToGrid="0">
      <p:cViewPr varScale="1">
        <p:scale>
          <a:sx n="63" d="100"/>
          <a:sy n="63" d="100"/>
        </p:scale>
        <p:origin x="6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93471CB9-A6BF-4331-BEEB-A8D39BF90302}" type="datetimeFigureOut">
              <a:rPr lang="en-IN" smtClean="0"/>
              <a:t>07-06-2023</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608F212A-AEC4-4EFD-AA16-4221A89100F3}" type="slidenum">
              <a:rPr lang="en-IN" smtClean="0"/>
              <a:t>‹#›</a:t>
            </a:fld>
            <a:endParaRPr lang="en-IN"/>
          </a:p>
        </p:txBody>
      </p:sp>
    </p:spTree>
    <p:extLst>
      <p:ext uri="{BB962C8B-B14F-4D97-AF65-F5344CB8AC3E}">
        <p14:creationId xmlns:p14="http://schemas.microsoft.com/office/powerpoint/2010/main" val="38982875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3215197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3215145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471CB9-A6BF-4331-BEEB-A8D39BF90302}" type="datetimeFigureOut">
              <a:rPr lang="en-IN" smtClean="0"/>
              <a:t>07-06-2023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3209728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93471CB9-A6BF-4331-BEEB-A8D39BF90302}" type="datetimeFigureOut">
              <a:rPr lang="en-IN" smtClean="0"/>
              <a:t>07-06-2023</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142745829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471CB9-A6BF-4331-BEEB-A8D39BF90302}" type="datetimeFigureOut">
              <a:rPr lang="en-IN" smtClean="0"/>
              <a:t>07-06-2023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337837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471CB9-A6BF-4331-BEEB-A8D39BF90302}" type="datetimeFigureOut">
              <a:rPr lang="en-IN" smtClean="0"/>
              <a:t>07-06-2023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2922418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471CB9-A6BF-4331-BEEB-A8D39BF90302}" type="datetimeFigureOut">
              <a:rPr lang="en-IN" smtClean="0"/>
              <a:t>07-06-2023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315611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471CB9-A6BF-4331-BEEB-A8D39BF90302}" type="datetimeFigureOut">
              <a:rPr lang="en-IN" smtClean="0"/>
              <a:t>07-06-2023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250632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3471CB9-A6BF-4331-BEEB-A8D39BF90302}" type="datetimeFigureOut">
              <a:rPr lang="en-IN" smtClean="0"/>
              <a:t>07-06-2023</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608F212A-AEC4-4EFD-AA16-4221A89100F3}"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4887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3471CB9-A6BF-4331-BEEB-A8D39BF90302}" type="datetimeFigureOut">
              <a:rPr lang="en-IN" smtClean="0"/>
              <a:t>07-06-2023</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608F212A-AEC4-4EFD-AA16-4221A89100F3}"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6817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93471CB9-A6BF-4331-BEEB-A8D39BF90302}" type="datetimeFigureOut">
              <a:rPr lang="en-IN" smtClean="0"/>
              <a:t>07-06-2023</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608F212A-AEC4-4EFD-AA16-4221A89100F3}" type="slidenum">
              <a:rPr lang="en-IN" smtClean="0"/>
              <a:t>‹#›</a:t>
            </a:fld>
            <a:endParaRPr lang="en-IN"/>
          </a:p>
        </p:txBody>
      </p:sp>
    </p:spTree>
    <p:extLst>
      <p:ext uri="{BB962C8B-B14F-4D97-AF65-F5344CB8AC3E}">
        <p14:creationId xmlns:p14="http://schemas.microsoft.com/office/powerpoint/2010/main" val="2508127644"/>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1AC61-EC4C-5B29-2769-C959B6CEC81D}"/>
              </a:ext>
            </a:extLst>
          </p:cNvPr>
          <p:cNvSpPr>
            <a:spLocks noGrp="1"/>
          </p:cNvSpPr>
          <p:nvPr>
            <p:ph type="ctrTitle"/>
          </p:nvPr>
        </p:nvSpPr>
        <p:spPr/>
        <p:txBody>
          <a:bodyPr>
            <a:normAutofit/>
          </a:bodyPr>
          <a:lstStyle/>
          <a:p>
            <a:r>
              <a:rPr lang="en-IN" dirty="0"/>
              <a:t>Artificial Intelligence</a:t>
            </a:r>
          </a:p>
        </p:txBody>
      </p:sp>
      <p:sp>
        <p:nvSpPr>
          <p:cNvPr id="3" name="Subtitle 2">
            <a:extLst>
              <a:ext uri="{FF2B5EF4-FFF2-40B4-BE49-F238E27FC236}">
                <a16:creationId xmlns:a16="http://schemas.microsoft.com/office/drawing/2014/main" id="{D8CC1463-7E75-3131-E025-EC5E59D50412}"/>
              </a:ext>
            </a:extLst>
          </p:cNvPr>
          <p:cNvSpPr>
            <a:spLocks noGrp="1"/>
          </p:cNvSpPr>
          <p:nvPr>
            <p:ph type="subTitle" idx="1"/>
          </p:nvPr>
        </p:nvSpPr>
        <p:spPr/>
        <p:txBody>
          <a:bodyPr/>
          <a:lstStyle/>
          <a:p>
            <a:r>
              <a:rPr lang="en-IN" dirty="0"/>
              <a:t>It is nothing but putting human Intelligence inside computer is AI.</a:t>
            </a:r>
          </a:p>
        </p:txBody>
      </p:sp>
    </p:spTree>
    <p:extLst>
      <p:ext uri="{BB962C8B-B14F-4D97-AF65-F5344CB8AC3E}">
        <p14:creationId xmlns:p14="http://schemas.microsoft.com/office/powerpoint/2010/main" val="2409742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1B1153A-0456-5DEF-2044-8F483899156B}"/>
              </a:ext>
            </a:extLst>
          </p:cNvPr>
          <p:cNvSpPr txBox="1"/>
          <p:nvPr/>
        </p:nvSpPr>
        <p:spPr>
          <a:xfrm>
            <a:off x="764695" y="1228397"/>
            <a:ext cx="8985794" cy="4401205"/>
          </a:xfrm>
          <a:prstGeom prst="rect">
            <a:avLst/>
          </a:prstGeom>
          <a:noFill/>
        </p:spPr>
        <p:txBody>
          <a:bodyPr wrap="square" rtlCol="0">
            <a:spAutoFit/>
          </a:bodyPr>
          <a:lstStyle/>
          <a:p>
            <a:r>
              <a:rPr lang="en-IN" sz="4800" b="1" i="1" dirty="0">
                <a:solidFill>
                  <a:srgbClr val="002060"/>
                </a:solidFill>
              </a:rPr>
              <a:t>Linear Regression</a:t>
            </a:r>
          </a:p>
          <a:p>
            <a:endParaRPr lang="en-IN" dirty="0"/>
          </a:p>
          <a:p>
            <a:r>
              <a:rPr lang="en-US" sz="2800" dirty="0"/>
              <a:t>Linear Regression is a machine learning algorithm based on supervised learning. It performs a regression task. Regression models a target prediction value based on independent variables. It is mostly used for finding out the relationship between variables and forecasting.</a:t>
            </a:r>
          </a:p>
          <a:p>
            <a:endParaRPr lang="en-IN" sz="2800" dirty="0"/>
          </a:p>
          <a:p>
            <a:endParaRPr lang="en-IN" dirty="0"/>
          </a:p>
        </p:txBody>
      </p:sp>
    </p:spTree>
    <p:extLst>
      <p:ext uri="{BB962C8B-B14F-4D97-AF65-F5344CB8AC3E}">
        <p14:creationId xmlns:p14="http://schemas.microsoft.com/office/powerpoint/2010/main" val="180799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C4AFDC-3A01-FCD7-A2BF-B848BB85D0CF}"/>
              </a:ext>
            </a:extLst>
          </p:cNvPr>
          <p:cNvPicPr>
            <a:picLocks noChangeAspect="1"/>
          </p:cNvPicPr>
          <p:nvPr/>
        </p:nvPicPr>
        <p:blipFill>
          <a:blip r:embed="rId2"/>
          <a:stretch>
            <a:fillRect/>
          </a:stretch>
        </p:blipFill>
        <p:spPr>
          <a:xfrm>
            <a:off x="388125" y="905780"/>
            <a:ext cx="11415749" cy="5121084"/>
          </a:xfrm>
          <a:prstGeom prst="rect">
            <a:avLst/>
          </a:prstGeom>
        </p:spPr>
      </p:pic>
    </p:spTree>
    <p:extLst>
      <p:ext uri="{BB962C8B-B14F-4D97-AF65-F5344CB8AC3E}">
        <p14:creationId xmlns:p14="http://schemas.microsoft.com/office/powerpoint/2010/main" val="228558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16538-405E-93F5-0342-7608F750057A}"/>
              </a:ext>
            </a:extLst>
          </p:cNvPr>
          <p:cNvPicPr>
            <a:picLocks noChangeAspect="1"/>
          </p:cNvPicPr>
          <p:nvPr/>
        </p:nvPicPr>
        <p:blipFill>
          <a:blip r:embed="rId2"/>
          <a:stretch>
            <a:fillRect/>
          </a:stretch>
        </p:blipFill>
        <p:spPr>
          <a:xfrm>
            <a:off x="464332" y="610732"/>
            <a:ext cx="11263336" cy="3177815"/>
          </a:xfrm>
          <a:prstGeom prst="rect">
            <a:avLst/>
          </a:prstGeom>
        </p:spPr>
      </p:pic>
      <p:pic>
        <p:nvPicPr>
          <p:cNvPr id="5" name="Picture 4">
            <a:extLst>
              <a:ext uri="{FF2B5EF4-FFF2-40B4-BE49-F238E27FC236}">
                <a16:creationId xmlns:a16="http://schemas.microsoft.com/office/drawing/2014/main" id="{227F05F6-BA48-22EE-07A9-6543B423C3CB}"/>
              </a:ext>
            </a:extLst>
          </p:cNvPr>
          <p:cNvPicPr>
            <a:picLocks noChangeAspect="1"/>
          </p:cNvPicPr>
          <p:nvPr/>
        </p:nvPicPr>
        <p:blipFill>
          <a:blip r:embed="rId3"/>
          <a:stretch>
            <a:fillRect/>
          </a:stretch>
        </p:blipFill>
        <p:spPr>
          <a:xfrm>
            <a:off x="464332" y="3880601"/>
            <a:ext cx="5446233" cy="2445480"/>
          </a:xfrm>
          <a:prstGeom prst="rect">
            <a:avLst/>
          </a:prstGeom>
        </p:spPr>
      </p:pic>
    </p:spTree>
    <p:extLst>
      <p:ext uri="{BB962C8B-B14F-4D97-AF65-F5344CB8AC3E}">
        <p14:creationId xmlns:p14="http://schemas.microsoft.com/office/powerpoint/2010/main" val="2500510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20A31F-987E-DA53-D359-02ED1D34E68A}"/>
              </a:ext>
            </a:extLst>
          </p:cNvPr>
          <p:cNvSpPr txBox="1"/>
          <p:nvPr/>
        </p:nvSpPr>
        <p:spPr>
          <a:xfrm>
            <a:off x="886408" y="1074509"/>
            <a:ext cx="9153330" cy="5201424"/>
          </a:xfrm>
          <a:prstGeom prst="rect">
            <a:avLst/>
          </a:prstGeom>
          <a:noFill/>
        </p:spPr>
        <p:txBody>
          <a:bodyPr wrap="square" rtlCol="0">
            <a:spAutoFit/>
          </a:bodyPr>
          <a:lstStyle/>
          <a:p>
            <a:r>
              <a:rPr lang="en-IN" sz="4000" b="1" i="1" dirty="0">
                <a:solidFill>
                  <a:srgbClr val="002060"/>
                </a:solidFill>
              </a:rPr>
              <a:t>Naïve Bayes</a:t>
            </a:r>
          </a:p>
          <a:p>
            <a:endParaRPr lang="en-IN" dirty="0"/>
          </a:p>
          <a:p>
            <a:r>
              <a:rPr lang="en-US" sz="3200" dirty="0"/>
              <a:t>Naive Bayes algorithm is a supervised learning algorithm, which is based on Bayes theorem and used for solving classification problems. It is not a single algorithm but a family of algorithms where all of them share a common principle, i.e. every pair of features being classified is independent of each other.</a:t>
            </a:r>
          </a:p>
          <a:p>
            <a:endParaRPr lang="en-IN" dirty="0"/>
          </a:p>
        </p:txBody>
      </p:sp>
    </p:spTree>
    <p:extLst>
      <p:ext uri="{BB962C8B-B14F-4D97-AF65-F5344CB8AC3E}">
        <p14:creationId xmlns:p14="http://schemas.microsoft.com/office/powerpoint/2010/main" val="1577019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63D5D-330A-03C3-8E89-6055034501B2}"/>
              </a:ext>
            </a:extLst>
          </p:cNvPr>
          <p:cNvPicPr>
            <a:picLocks noChangeAspect="1"/>
          </p:cNvPicPr>
          <p:nvPr/>
        </p:nvPicPr>
        <p:blipFill>
          <a:blip r:embed="rId2"/>
          <a:stretch>
            <a:fillRect/>
          </a:stretch>
        </p:blipFill>
        <p:spPr>
          <a:xfrm>
            <a:off x="624366" y="545954"/>
            <a:ext cx="10943268" cy="3368332"/>
          </a:xfrm>
          <a:prstGeom prst="rect">
            <a:avLst/>
          </a:prstGeom>
        </p:spPr>
      </p:pic>
      <p:pic>
        <p:nvPicPr>
          <p:cNvPr id="7" name="Picture 6">
            <a:extLst>
              <a:ext uri="{FF2B5EF4-FFF2-40B4-BE49-F238E27FC236}">
                <a16:creationId xmlns:a16="http://schemas.microsoft.com/office/drawing/2014/main" id="{FD1777F0-7E9E-1601-8911-E90A675FFA3C}"/>
              </a:ext>
            </a:extLst>
          </p:cNvPr>
          <p:cNvPicPr>
            <a:picLocks noChangeAspect="1"/>
          </p:cNvPicPr>
          <p:nvPr/>
        </p:nvPicPr>
        <p:blipFill>
          <a:blip r:embed="rId3"/>
          <a:stretch>
            <a:fillRect/>
          </a:stretch>
        </p:blipFill>
        <p:spPr>
          <a:xfrm>
            <a:off x="624366" y="4093102"/>
            <a:ext cx="9106689" cy="2491956"/>
          </a:xfrm>
          <a:prstGeom prst="rect">
            <a:avLst/>
          </a:prstGeom>
        </p:spPr>
      </p:pic>
      <p:sp>
        <p:nvSpPr>
          <p:cNvPr id="8" name="TextBox 7">
            <a:extLst>
              <a:ext uri="{FF2B5EF4-FFF2-40B4-BE49-F238E27FC236}">
                <a16:creationId xmlns:a16="http://schemas.microsoft.com/office/drawing/2014/main" id="{AD534BE3-7CBA-9474-7CDF-48FE51F56E4A}"/>
              </a:ext>
            </a:extLst>
          </p:cNvPr>
          <p:cNvSpPr txBox="1"/>
          <p:nvPr/>
        </p:nvSpPr>
        <p:spPr>
          <a:xfrm>
            <a:off x="1367710" y="87214"/>
            <a:ext cx="2777570" cy="369332"/>
          </a:xfrm>
          <a:prstGeom prst="rect">
            <a:avLst/>
          </a:prstGeom>
          <a:noFill/>
        </p:spPr>
        <p:txBody>
          <a:bodyPr wrap="square" rtlCol="0">
            <a:spAutoFit/>
          </a:bodyPr>
          <a:lstStyle/>
          <a:p>
            <a:r>
              <a:rPr lang="en-IN" dirty="0"/>
              <a:t>NAÏVE BAYES</a:t>
            </a:r>
          </a:p>
        </p:txBody>
      </p:sp>
    </p:spTree>
    <p:extLst>
      <p:ext uri="{BB962C8B-B14F-4D97-AF65-F5344CB8AC3E}">
        <p14:creationId xmlns:p14="http://schemas.microsoft.com/office/powerpoint/2010/main" val="2367547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395D68-5C13-3113-E6FD-E48B3485B99A}"/>
              </a:ext>
            </a:extLst>
          </p:cNvPr>
          <p:cNvSpPr txBox="1"/>
          <p:nvPr/>
        </p:nvSpPr>
        <p:spPr>
          <a:xfrm>
            <a:off x="597159" y="933061"/>
            <a:ext cx="9022702" cy="5016758"/>
          </a:xfrm>
          <a:prstGeom prst="rect">
            <a:avLst/>
          </a:prstGeom>
          <a:noFill/>
        </p:spPr>
        <p:txBody>
          <a:bodyPr wrap="square" rtlCol="0">
            <a:spAutoFit/>
          </a:bodyPr>
          <a:lstStyle/>
          <a:p>
            <a:r>
              <a:rPr lang="en-IN" sz="3200" b="1" i="1" dirty="0">
                <a:solidFill>
                  <a:srgbClr val="002060"/>
                </a:solidFill>
              </a:rPr>
              <a:t>Decision Tree</a:t>
            </a:r>
          </a:p>
          <a:p>
            <a:r>
              <a:rPr lang="en-US" sz="2000" dirty="0"/>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endParaRPr lang="en-IN" sz="2000" dirty="0"/>
          </a:p>
          <a:p>
            <a:endParaRPr lang="en-IN" sz="2000" dirty="0"/>
          </a:p>
          <a:p>
            <a:endParaRPr lang="en-IN" dirty="0"/>
          </a:p>
          <a:p>
            <a:r>
              <a:rPr lang="en-IN" sz="3200" b="1" dirty="0">
                <a:solidFill>
                  <a:srgbClr val="002060"/>
                </a:solidFill>
              </a:rPr>
              <a:t>Support Vector Machine</a:t>
            </a:r>
          </a:p>
          <a:p>
            <a:r>
              <a:rPr lang="en-US" sz="2000" dirty="0"/>
              <a:t>Support Vector Machine(SVM) is a supervised machine learning algorithm used for both classification and regression. Though we say regression problems as well its best suited for classification. The objective of SVM algorithm is to find a hyperplane in an N-dimensional space that distinctly classifies the data points.</a:t>
            </a:r>
            <a:endParaRPr lang="en-IN" sz="2000" dirty="0"/>
          </a:p>
          <a:p>
            <a:endParaRPr lang="en-IN" dirty="0"/>
          </a:p>
        </p:txBody>
      </p:sp>
    </p:spTree>
    <p:extLst>
      <p:ext uri="{BB962C8B-B14F-4D97-AF65-F5344CB8AC3E}">
        <p14:creationId xmlns:p14="http://schemas.microsoft.com/office/powerpoint/2010/main" val="3937753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B735C-CD7E-B2AF-182A-BCCC52BBD23B}"/>
              </a:ext>
            </a:extLst>
          </p:cNvPr>
          <p:cNvPicPr>
            <a:picLocks noChangeAspect="1"/>
          </p:cNvPicPr>
          <p:nvPr/>
        </p:nvPicPr>
        <p:blipFill>
          <a:blip r:embed="rId2"/>
          <a:stretch>
            <a:fillRect/>
          </a:stretch>
        </p:blipFill>
        <p:spPr>
          <a:xfrm>
            <a:off x="953330" y="944665"/>
            <a:ext cx="10143099" cy="2484335"/>
          </a:xfrm>
          <a:prstGeom prst="rect">
            <a:avLst/>
          </a:prstGeom>
        </p:spPr>
      </p:pic>
      <p:pic>
        <p:nvPicPr>
          <p:cNvPr id="5" name="Picture 4">
            <a:extLst>
              <a:ext uri="{FF2B5EF4-FFF2-40B4-BE49-F238E27FC236}">
                <a16:creationId xmlns:a16="http://schemas.microsoft.com/office/drawing/2014/main" id="{5398AF77-BFBF-A145-EEE9-363DE42EBED6}"/>
              </a:ext>
            </a:extLst>
          </p:cNvPr>
          <p:cNvPicPr>
            <a:picLocks noChangeAspect="1"/>
          </p:cNvPicPr>
          <p:nvPr/>
        </p:nvPicPr>
        <p:blipFill>
          <a:blip r:embed="rId3"/>
          <a:stretch>
            <a:fillRect/>
          </a:stretch>
        </p:blipFill>
        <p:spPr>
          <a:xfrm>
            <a:off x="953330" y="3972213"/>
            <a:ext cx="10143099" cy="2537680"/>
          </a:xfrm>
          <a:prstGeom prst="rect">
            <a:avLst/>
          </a:prstGeom>
        </p:spPr>
      </p:pic>
      <p:sp>
        <p:nvSpPr>
          <p:cNvPr id="6" name="TextBox 5">
            <a:extLst>
              <a:ext uri="{FF2B5EF4-FFF2-40B4-BE49-F238E27FC236}">
                <a16:creationId xmlns:a16="http://schemas.microsoft.com/office/drawing/2014/main" id="{7E82D2FF-898D-D16F-704D-EB27E56399E5}"/>
              </a:ext>
            </a:extLst>
          </p:cNvPr>
          <p:cNvSpPr txBox="1"/>
          <p:nvPr/>
        </p:nvSpPr>
        <p:spPr>
          <a:xfrm>
            <a:off x="953330" y="488393"/>
            <a:ext cx="3195320" cy="369332"/>
          </a:xfrm>
          <a:prstGeom prst="rect">
            <a:avLst/>
          </a:prstGeom>
          <a:noFill/>
        </p:spPr>
        <p:txBody>
          <a:bodyPr wrap="square" rtlCol="0">
            <a:spAutoFit/>
          </a:bodyPr>
          <a:lstStyle/>
          <a:p>
            <a:r>
              <a:rPr lang="en-IN" dirty="0"/>
              <a:t>Decision Tree </a:t>
            </a:r>
          </a:p>
        </p:txBody>
      </p:sp>
      <p:sp>
        <p:nvSpPr>
          <p:cNvPr id="7" name="TextBox 6">
            <a:extLst>
              <a:ext uri="{FF2B5EF4-FFF2-40B4-BE49-F238E27FC236}">
                <a16:creationId xmlns:a16="http://schemas.microsoft.com/office/drawing/2014/main" id="{5EF6778E-4AA1-B1D0-EC6D-75A586B16106}"/>
              </a:ext>
            </a:extLst>
          </p:cNvPr>
          <p:cNvSpPr txBox="1"/>
          <p:nvPr/>
        </p:nvSpPr>
        <p:spPr>
          <a:xfrm>
            <a:off x="953330" y="3526100"/>
            <a:ext cx="5095240" cy="369332"/>
          </a:xfrm>
          <a:prstGeom prst="rect">
            <a:avLst/>
          </a:prstGeom>
          <a:noFill/>
        </p:spPr>
        <p:txBody>
          <a:bodyPr wrap="square" rtlCol="0">
            <a:spAutoFit/>
          </a:bodyPr>
          <a:lstStyle/>
          <a:p>
            <a:r>
              <a:rPr lang="en-IN" dirty="0"/>
              <a:t>Support Vector Machine</a:t>
            </a:r>
          </a:p>
        </p:txBody>
      </p:sp>
    </p:spTree>
    <p:extLst>
      <p:ext uri="{BB962C8B-B14F-4D97-AF65-F5344CB8AC3E}">
        <p14:creationId xmlns:p14="http://schemas.microsoft.com/office/powerpoint/2010/main" val="2617921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95A7F-DBFF-34BC-0855-980669AFCFCF}"/>
              </a:ext>
            </a:extLst>
          </p:cNvPr>
          <p:cNvSpPr txBox="1"/>
          <p:nvPr/>
        </p:nvSpPr>
        <p:spPr>
          <a:xfrm>
            <a:off x="905069" y="1228397"/>
            <a:ext cx="9050694" cy="4401205"/>
          </a:xfrm>
          <a:prstGeom prst="rect">
            <a:avLst/>
          </a:prstGeom>
          <a:noFill/>
        </p:spPr>
        <p:txBody>
          <a:bodyPr wrap="square" rtlCol="0">
            <a:spAutoFit/>
          </a:bodyPr>
          <a:lstStyle/>
          <a:p>
            <a:r>
              <a:rPr lang="en-IN" sz="3200" b="1" i="1" dirty="0">
                <a:solidFill>
                  <a:srgbClr val="002060"/>
                </a:solidFill>
              </a:rPr>
              <a:t>K – Nearest Neighbours</a:t>
            </a:r>
          </a:p>
          <a:p>
            <a:pPr>
              <a:buFont typeface="Wingdings" panose="05000000000000000000" pitchFamily="2" charset="2"/>
              <a:buChar char="Ø"/>
            </a:pPr>
            <a:r>
              <a:rPr lang="en-US" sz="2000" dirty="0"/>
              <a:t>K-NN is one of the simplest Machine Learning algorithms based on Supervised Learning technique.</a:t>
            </a:r>
          </a:p>
          <a:p>
            <a:pPr>
              <a:buFont typeface="Wingdings" panose="05000000000000000000" pitchFamily="2" charset="2"/>
              <a:buChar char="Ø"/>
            </a:pPr>
            <a:r>
              <a:rPr lang="en-US" sz="2000" dirty="0"/>
              <a:t>K-NN algorithm assumes the similarity between the new case/data and available cases and put the new case into the category that is most similar to the available categories.</a:t>
            </a:r>
            <a:endParaRPr lang="en-IN" sz="2000" dirty="0"/>
          </a:p>
          <a:p>
            <a:endParaRPr lang="en-IN" b="1" i="1" dirty="0">
              <a:solidFill>
                <a:srgbClr val="002060"/>
              </a:solidFill>
            </a:endParaRPr>
          </a:p>
          <a:p>
            <a:r>
              <a:rPr lang="en-IN" sz="3200" b="1" i="1" dirty="0">
                <a:solidFill>
                  <a:srgbClr val="002060"/>
                </a:solidFill>
              </a:rPr>
              <a:t>Random Forest</a:t>
            </a:r>
          </a:p>
          <a:p>
            <a:r>
              <a:rPr lang="en-US" sz="2000" dirty="0"/>
              <a:t>Random forest is a Supervised Machine Learning Algorithm that is used widely in Classification and Regression problems. It builds decision trees on different samples and takes their majority vote for classification and average in case of regression.</a:t>
            </a:r>
            <a:endParaRPr lang="en-IN" sz="2000" dirty="0"/>
          </a:p>
          <a:p>
            <a:endParaRPr lang="en-IN" dirty="0"/>
          </a:p>
        </p:txBody>
      </p:sp>
    </p:spTree>
    <p:extLst>
      <p:ext uri="{BB962C8B-B14F-4D97-AF65-F5344CB8AC3E}">
        <p14:creationId xmlns:p14="http://schemas.microsoft.com/office/powerpoint/2010/main" val="3844366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3DA91E-C4DE-DFDD-B471-04E5C01C8458}"/>
              </a:ext>
            </a:extLst>
          </p:cNvPr>
          <p:cNvPicPr>
            <a:picLocks noChangeAspect="1"/>
          </p:cNvPicPr>
          <p:nvPr/>
        </p:nvPicPr>
        <p:blipFill>
          <a:blip r:embed="rId2"/>
          <a:stretch>
            <a:fillRect/>
          </a:stretch>
        </p:blipFill>
        <p:spPr>
          <a:xfrm>
            <a:off x="1000328" y="551062"/>
            <a:ext cx="9967824" cy="2728196"/>
          </a:xfrm>
          <a:prstGeom prst="rect">
            <a:avLst/>
          </a:prstGeom>
        </p:spPr>
      </p:pic>
      <p:pic>
        <p:nvPicPr>
          <p:cNvPr id="8" name="Picture 7">
            <a:extLst>
              <a:ext uri="{FF2B5EF4-FFF2-40B4-BE49-F238E27FC236}">
                <a16:creationId xmlns:a16="http://schemas.microsoft.com/office/drawing/2014/main" id="{D0552BA9-5FB0-DEC4-B2AE-06D7CE0BE81E}"/>
              </a:ext>
            </a:extLst>
          </p:cNvPr>
          <p:cNvPicPr>
            <a:picLocks noChangeAspect="1"/>
          </p:cNvPicPr>
          <p:nvPr/>
        </p:nvPicPr>
        <p:blipFill>
          <a:blip r:embed="rId3"/>
          <a:stretch>
            <a:fillRect/>
          </a:stretch>
        </p:blipFill>
        <p:spPr>
          <a:xfrm>
            <a:off x="1000328" y="3726063"/>
            <a:ext cx="10094392" cy="2983601"/>
          </a:xfrm>
          <a:prstGeom prst="rect">
            <a:avLst/>
          </a:prstGeom>
        </p:spPr>
      </p:pic>
      <p:sp>
        <p:nvSpPr>
          <p:cNvPr id="9" name="TextBox 8">
            <a:extLst>
              <a:ext uri="{FF2B5EF4-FFF2-40B4-BE49-F238E27FC236}">
                <a16:creationId xmlns:a16="http://schemas.microsoft.com/office/drawing/2014/main" id="{2F1CB3C6-308B-B80C-2D02-17B706662802}"/>
              </a:ext>
            </a:extLst>
          </p:cNvPr>
          <p:cNvSpPr txBox="1"/>
          <p:nvPr/>
        </p:nvSpPr>
        <p:spPr>
          <a:xfrm>
            <a:off x="1071880" y="148336"/>
            <a:ext cx="3743960" cy="369332"/>
          </a:xfrm>
          <a:prstGeom prst="rect">
            <a:avLst/>
          </a:prstGeom>
          <a:noFill/>
        </p:spPr>
        <p:txBody>
          <a:bodyPr wrap="square" rtlCol="0">
            <a:spAutoFit/>
          </a:bodyPr>
          <a:lstStyle/>
          <a:p>
            <a:r>
              <a:rPr lang="en-IN" dirty="0"/>
              <a:t>K- Nearest neighbours</a:t>
            </a:r>
          </a:p>
        </p:txBody>
      </p:sp>
      <p:sp>
        <p:nvSpPr>
          <p:cNvPr id="10" name="TextBox 9">
            <a:extLst>
              <a:ext uri="{FF2B5EF4-FFF2-40B4-BE49-F238E27FC236}">
                <a16:creationId xmlns:a16="http://schemas.microsoft.com/office/drawing/2014/main" id="{14173B4F-42C7-2D5E-CEE1-8ED072D9752E}"/>
              </a:ext>
            </a:extLst>
          </p:cNvPr>
          <p:cNvSpPr txBox="1"/>
          <p:nvPr/>
        </p:nvSpPr>
        <p:spPr>
          <a:xfrm>
            <a:off x="1071880" y="3312652"/>
            <a:ext cx="2545080" cy="369332"/>
          </a:xfrm>
          <a:prstGeom prst="rect">
            <a:avLst/>
          </a:prstGeom>
          <a:noFill/>
        </p:spPr>
        <p:txBody>
          <a:bodyPr wrap="square" rtlCol="0">
            <a:spAutoFit/>
          </a:bodyPr>
          <a:lstStyle/>
          <a:p>
            <a:r>
              <a:rPr lang="en-IN" dirty="0"/>
              <a:t>Random Forest</a:t>
            </a:r>
          </a:p>
        </p:txBody>
      </p:sp>
    </p:spTree>
    <p:extLst>
      <p:ext uri="{BB962C8B-B14F-4D97-AF65-F5344CB8AC3E}">
        <p14:creationId xmlns:p14="http://schemas.microsoft.com/office/powerpoint/2010/main" val="386785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0C88-CD88-F779-ECA6-DF7207F01065}"/>
              </a:ext>
            </a:extLst>
          </p:cNvPr>
          <p:cNvSpPr>
            <a:spLocks noGrp="1"/>
          </p:cNvSpPr>
          <p:nvPr>
            <p:ph type="title"/>
          </p:nvPr>
        </p:nvSpPr>
        <p:spPr>
          <a:xfrm>
            <a:off x="4233334" y="3048000"/>
            <a:ext cx="8596668" cy="1320800"/>
          </a:xfrm>
        </p:spPr>
        <p:txBody>
          <a:bodyPr/>
          <a:lstStyle/>
          <a:p>
            <a:r>
              <a:rPr lang="en-IN" b="1" i="1" dirty="0">
                <a:solidFill>
                  <a:schemeClr val="accent5">
                    <a:lumMod val="50000"/>
                  </a:schemeClr>
                </a:solidFill>
              </a:rPr>
              <a:t>THANK YOU</a:t>
            </a:r>
          </a:p>
        </p:txBody>
      </p:sp>
    </p:spTree>
    <p:extLst>
      <p:ext uri="{BB962C8B-B14F-4D97-AF65-F5344CB8AC3E}">
        <p14:creationId xmlns:p14="http://schemas.microsoft.com/office/powerpoint/2010/main" val="235071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F1777A-3DEE-7583-349A-86FDD79196EA}"/>
              </a:ext>
            </a:extLst>
          </p:cNvPr>
          <p:cNvSpPr txBox="1"/>
          <p:nvPr/>
        </p:nvSpPr>
        <p:spPr>
          <a:xfrm>
            <a:off x="895740" y="923731"/>
            <a:ext cx="10151706" cy="3539430"/>
          </a:xfrm>
          <a:prstGeom prst="rect">
            <a:avLst/>
          </a:prstGeom>
          <a:noFill/>
        </p:spPr>
        <p:txBody>
          <a:bodyPr wrap="square" rtlCol="0">
            <a:spAutoFit/>
          </a:bodyPr>
          <a:lstStyle/>
          <a:p>
            <a:r>
              <a:rPr lang="en-IN" sz="3200" b="1" i="1" dirty="0">
                <a:solidFill>
                  <a:srgbClr val="002060"/>
                </a:solidFill>
              </a:rPr>
              <a:t>Machine Learning is making machines to learn like humans.</a:t>
            </a:r>
          </a:p>
          <a:p>
            <a:r>
              <a:rPr lang="en-IN" sz="3200" dirty="0"/>
              <a:t>Machine Learning have 3 types of learning</a:t>
            </a:r>
          </a:p>
          <a:p>
            <a:r>
              <a:rPr lang="en-IN" sz="3200" dirty="0"/>
              <a:t>-</a:t>
            </a:r>
            <a:r>
              <a:rPr lang="en-IN" sz="3200" b="1" dirty="0">
                <a:solidFill>
                  <a:srgbClr val="7030A0"/>
                </a:solidFill>
              </a:rPr>
              <a:t>Supervised learning</a:t>
            </a:r>
          </a:p>
          <a:p>
            <a:pPr marL="457200" indent="-457200">
              <a:buFont typeface="Wingdings" panose="05000000000000000000" pitchFamily="2" charset="2"/>
              <a:buChar char="Ø"/>
            </a:pPr>
            <a:r>
              <a:rPr lang="en-US" sz="3200" dirty="0"/>
              <a:t>learning from someone</a:t>
            </a:r>
          </a:p>
          <a:p>
            <a:r>
              <a:rPr lang="en-US" sz="3200" dirty="0"/>
              <a:t>it has features and labels</a:t>
            </a:r>
            <a:endParaRPr lang="en-IN" sz="3200" dirty="0"/>
          </a:p>
          <a:p>
            <a:r>
              <a:rPr lang="en-IN" sz="3200" dirty="0"/>
              <a:t>It has regression and classification.</a:t>
            </a:r>
          </a:p>
        </p:txBody>
      </p:sp>
      <p:pic>
        <p:nvPicPr>
          <p:cNvPr id="4" name="WhatsApp Video 2022-11-10 at 11.00.00">
            <a:hlinkClick r:id="" action="ppaction://media"/>
            <a:extLst>
              <a:ext uri="{FF2B5EF4-FFF2-40B4-BE49-F238E27FC236}">
                <a16:creationId xmlns:a16="http://schemas.microsoft.com/office/drawing/2014/main" id="{0355B294-02ED-8393-D0C7-4548DFED8CC6}"/>
              </a:ext>
            </a:extLst>
          </p:cNvPr>
          <p:cNvPicPr>
            <a:picLocks noChangeAspect="1"/>
          </p:cNvPicPr>
          <p:nvPr/>
        </p:nvPicPr>
        <p:blipFill>
          <a:blip r:embed="rId2"/>
          <a:stretch>
            <a:fillRect/>
          </a:stretch>
        </p:blipFill>
        <p:spPr>
          <a:xfrm>
            <a:off x="7866858" y="2417237"/>
            <a:ext cx="4247617" cy="2389285"/>
          </a:xfrm>
          <a:prstGeom prst="rect">
            <a:avLst/>
          </a:prstGeom>
        </p:spPr>
      </p:pic>
      <p:pic>
        <p:nvPicPr>
          <p:cNvPr id="5" name="Picture 4" descr="Businessman pointing up">
            <a:extLst>
              <a:ext uri="{FF2B5EF4-FFF2-40B4-BE49-F238E27FC236}">
                <a16:creationId xmlns:a16="http://schemas.microsoft.com/office/drawing/2014/main" id="{40E43C75-7BB2-EF10-776D-27466A5098FD}"/>
              </a:ext>
            </a:extLst>
          </p:cNvPr>
          <p:cNvPicPr>
            <a:picLocks noChangeAspect="1"/>
          </p:cNvPicPr>
          <p:nvPr/>
        </p:nvPicPr>
        <p:blipFill>
          <a:blip r:embed="rId3"/>
          <a:stretch>
            <a:fillRect/>
          </a:stretch>
        </p:blipFill>
        <p:spPr>
          <a:xfrm>
            <a:off x="9903546" y="2910839"/>
            <a:ext cx="1447905" cy="3194892"/>
          </a:xfrm>
          <a:prstGeom prst="rect">
            <a:avLst/>
          </a:prstGeom>
        </p:spPr>
      </p:pic>
      <p:pic>
        <p:nvPicPr>
          <p:cNvPr id="6" name="Picture 5">
            <a:extLst>
              <a:ext uri="{FF2B5EF4-FFF2-40B4-BE49-F238E27FC236}">
                <a16:creationId xmlns:a16="http://schemas.microsoft.com/office/drawing/2014/main" id="{31C04119-28CC-D557-FD82-110E291D94C2}"/>
              </a:ext>
            </a:extLst>
          </p:cNvPr>
          <p:cNvPicPr>
            <a:picLocks noChangeAspect="1"/>
          </p:cNvPicPr>
          <p:nvPr/>
        </p:nvPicPr>
        <p:blipFill>
          <a:blip r:embed="rId4"/>
          <a:stretch>
            <a:fillRect/>
          </a:stretch>
        </p:blipFill>
        <p:spPr>
          <a:xfrm>
            <a:off x="7628605" y="4866207"/>
            <a:ext cx="2387324" cy="1607801"/>
          </a:xfrm>
          <a:prstGeom prst="rect">
            <a:avLst/>
          </a:prstGeom>
        </p:spPr>
      </p:pic>
    </p:spTree>
    <p:extLst>
      <p:ext uri="{BB962C8B-B14F-4D97-AF65-F5344CB8AC3E}">
        <p14:creationId xmlns:p14="http://schemas.microsoft.com/office/powerpoint/2010/main" val="247908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C593BA-8A79-5C70-3BDE-C4D45A711C52}"/>
              </a:ext>
            </a:extLst>
          </p:cNvPr>
          <p:cNvSpPr txBox="1"/>
          <p:nvPr/>
        </p:nvSpPr>
        <p:spPr>
          <a:xfrm>
            <a:off x="698241" y="737118"/>
            <a:ext cx="10795517" cy="8032968"/>
          </a:xfrm>
          <a:prstGeom prst="rect">
            <a:avLst/>
          </a:prstGeom>
          <a:noFill/>
        </p:spPr>
        <p:txBody>
          <a:bodyPr wrap="square" rtlCol="0">
            <a:spAutoFit/>
          </a:bodyPr>
          <a:lstStyle/>
          <a:p>
            <a:r>
              <a:rPr lang="en-IN" dirty="0"/>
              <a:t>-</a:t>
            </a:r>
            <a:r>
              <a:rPr lang="en-IN" sz="4000" b="1" dirty="0">
                <a:solidFill>
                  <a:srgbClr val="002060"/>
                </a:solidFill>
              </a:rPr>
              <a:t>Unsupervised Learning</a:t>
            </a:r>
          </a:p>
          <a:p>
            <a:r>
              <a:rPr lang="en-IN" sz="4000" dirty="0"/>
              <a:t>Learning on own(self learning).</a:t>
            </a:r>
          </a:p>
          <a:p>
            <a:endParaRPr lang="en-IN" sz="4000" dirty="0"/>
          </a:p>
          <a:p>
            <a:r>
              <a:rPr lang="en-IN" sz="4000" dirty="0"/>
              <a:t>-</a:t>
            </a:r>
            <a:r>
              <a:rPr lang="en-IN" sz="4000" b="1" dirty="0">
                <a:solidFill>
                  <a:srgbClr val="002060"/>
                </a:solidFill>
              </a:rPr>
              <a:t>Reinforcement Learning</a:t>
            </a:r>
          </a:p>
          <a:p>
            <a:r>
              <a:rPr lang="en-IN" sz="4000" dirty="0"/>
              <a:t>Getting rewards and penalties</a:t>
            </a:r>
          </a:p>
          <a:p>
            <a:endParaRPr lang="en-IN" sz="4000" dirty="0"/>
          </a:p>
          <a:p>
            <a:endParaRPr lang="en-IN" sz="4000" dirty="0"/>
          </a:p>
          <a:p>
            <a:endParaRPr lang="en-IN" sz="4000" dirty="0"/>
          </a:p>
          <a:p>
            <a:endParaRPr lang="en-IN" sz="4000" dirty="0"/>
          </a:p>
          <a:p>
            <a:endParaRPr lang="en-IN" sz="4000" dirty="0"/>
          </a:p>
          <a:p>
            <a:endParaRPr lang="en-IN" sz="4000" dirty="0"/>
          </a:p>
          <a:p>
            <a:endParaRPr lang="en-IN" sz="4000" dirty="0"/>
          </a:p>
          <a:p>
            <a:endParaRPr lang="en-IN" dirty="0"/>
          </a:p>
          <a:p>
            <a:endParaRPr lang="en-IN" dirty="0"/>
          </a:p>
        </p:txBody>
      </p:sp>
      <p:pic>
        <p:nvPicPr>
          <p:cNvPr id="5" name="Picture 4">
            <a:extLst>
              <a:ext uri="{FF2B5EF4-FFF2-40B4-BE49-F238E27FC236}">
                <a16:creationId xmlns:a16="http://schemas.microsoft.com/office/drawing/2014/main" id="{65E4A3DF-D13E-04DC-EF85-0B787EF6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414" y="4158853"/>
            <a:ext cx="4743610" cy="2332109"/>
          </a:xfrm>
          <a:prstGeom prst="rect">
            <a:avLst/>
          </a:prstGeom>
          <a:ln>
            <a:noFill/>
          </a:ln>
          <a:effectLst>
            <a:outerShdw blurRad="292100" dist="139700" dir="2700000" algn="tl" rotWithShape="0">
              <a:srgbClr val="333333">
                <a:alpha val="65000"/>
              </a:srgbClr>
            </a:outerShdw>
          </a:effectLst>
        </p:spPr>
      </p:pic>
      <p:pic>
        <p:nvPicPr>
          <p:cNvPr id="1026" name="Picture 2" descr="Supervised vs Unsupervised Learning - Javatpoint">
            <a:extLst>
              <a:ext uri="{FF2B5EF4-FFF2-40B4-BE49-F238E27FC236}">
                <a16:creationId xmlns:a16="http://schemas.microsoft.com/office/drawing/2014/main" id="{4751E897-BAAF-AFD0-7731-94989F149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081" y="232779"/>
            <a:ext cx="3931919" cy="272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3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F9E91-51DE-9222-E2F1-9F609F50F0F5}"/>
              </a:ext>
            </a:extLst>
          </p:cNvPr>
          <p:cNvSpPr txBox="1"/>
          <p:nvPr/>
        </p:nvSpPr>
        <p:spPr>
          <a:xfrm>
            <a:off x="1083733" y="609600"/>
            <a:ext cx="8442822" cy="4247317"/>
          </a:xfrm>
          <a:prstGeom prst="rect">
            <a:avLst/>
          </a:prstGeom>
          <a:noFill/>
        </p:spPr>
        <p:txBody>
          <a:bodyPr wrap="square" rtlCol="0">
            <a:spAutoFit/>
          </a:bodyPr>
          <a:lstStyle/>
          <a:p>
            <a:r>
              <a:rPr lang="en-IN" sz="3600" b="1" dirty="0">
                <a:solidFill>
                  <a:srgbClr val="7030A0"/>
                </a:solidFill>
              </a:rPr>
              <a:t>REGRESSION AND CLASSIFICATION</a:t>
            </a:r>
          </a:p>
          <a:p>
            <a:endParaRPr lang="en-IN" sz="3600" b="1" dirty="0">
              <a:solidFill>
                <a:srgbClr val="7030A0"/>
              </a:solidFill>
            </a:endParaRPr>
          </a:p>
          <a:p>
            <a:r>
              <a:rPr lang="en-IN" sz="3600" dirty="0"/>
              <a:t>regression=1,2,3,4,5(continuous data prediction)</a:t>
            </a:r>
          </a:p>
          <a:p>
            <a:endParaRPr lang="en-IN" sz="3600" dirty="0"/>
          </a:p>
          <a:p>
            <a:r>
              <a:rPr lang="en-US" sz="3600" dirty="0"/>
              <a:t>classification=(yes/no),(true/false),(male/female),(infected/defected)</a:t>
            </a:r>
          </a:p>
          <a:p>
            <a:endParaRPr lang="en-IN" dirty="0"/>
          </a:p>
        </p:txBody>
      </p:sp>
    </p:spTree>
    <p:extLst>
      <p:ext uri="{BB962C8B-B14F-4D97-AF65-F5344CB8AC3E}">
        <p14:creationId xmlns:p14="http://schemas.microsoft.com/office/powerpoint/2010/main" val="1613999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D27B4B-BB80-EE9D-B63B-CD972DBAB7EE}"/>
              </a:ext>
            </a:extLst>
          </p:cNvPr>
          <p:cNvSpPr txBox="1"/>
          <p:nvPr/>
        </p:nvSpPr>
        <p:spPr>
          <a:xfrm>
            <a:off x="1315616" y="737118"/>
            <a:ext cx="9302621" cy="5078313"/>
          </a:xfrm>
          <a:prstGeom prst="rect">
            <a:avLst/>
          </a:prstGeom>
          <a:noFill/>
        </p:spPr>
        <p:txBody>
          <a:bodyPr wrap="square" rtlCol="0">
            <a:spAutoFit/>
          </a:bodyPr>
          <a:lstStyle/>
          <a:p>
            <a:r>
              <a:rPr lang="en-IN" sz="3600" b="1" dirty="0">
                <a:solidFill>
                  <a:srgbClr val="7030A0"/>
                </a:solidFill>
              </a:rPr>
              <a:t>Classification Algorithms</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r>
              <a:rPr lang="en-IN" sz="3600" dirty="0"/>
              <a:t>linear regression</a:t>
            </a:r>
          </a:p>
          <a:p>
            <a:pPr marL="571500" indent="-571500">
              <a:buFont typeface="Arial" panose="020B0604020202020204" pitchFamily="34" charset="0"/>
              <a:buChar char="•"/>
            </a:pPr>
            <a:r>
              <a:rPr lang="en-IN" sz="3600" dirty="0"/>
              <a:t>logistic regression</a:t>
            </a:r>
          </a:p>
          <a:p>
            <a:pPr marL="571500" indent="-571500">
              <a:buFont typeface="Arial" panose="020B0604020202020204" pitchFamily="34" charset="0"/>
              <a:buChar char="•"/>
            </a:pPr>
            <a:r>
              <a:rPr lang="en-IN" sz="3600" dirty="0"/>
              <a:t>decision tree</a:t>
            </a:r>
          </a:p>
          <a:p>
            <a:pPr marL="571500" indent="-571500">
              <a:buFont typeface="Arial" panose="020B0604020202020204" pitchFamily="34" charset="0"/>
              <a:buChar char="•"/>
            </a:pPr>
            <a:r>
              <a:rPr lang="en-IN" sz="3600" dirty="0"/>
              <a:t>random forest</a:t>
            </a:r>
          </a:p>
          <a:p>
            <a:pPr marL="571500" indent="-571500">
              <a:buFont typeface="Arial" panose="020B0604020202020204" pitchFamily="34" charset="0"/>
              <a:buChar char="•"/>
            </a:pPr>
            <a:r>
              <a:rPr lang="en-IN" sz="3600" dirty="0"/>
              <a:t>SVM(support vector machine)</a:t>
            </a:r>
          </a:p>
          <a:p>
            <a:pPr marL="571500" indent="-571500">
              <a:buFont typeface="Arial" panose="020B0604020202020204" pitchFamily="34" charset="0"/>
              <a:buChar char="•"/>
            </a:pPr>
            <a:r>
              <a:rPr lang="en-IN" sz="3600" dirty="0"/>
              <a:t>KNN(k nearest neighbours)</a:t>
            </a:r>
          </a:p>
          <a:p>
            <a:pPr marL="571500" indent="-571500">
              <a:buFont typeface="Arial" panose="020B0604020202020204" pitchFamily="34" charset="0"/>
              <a:buChar char="•"/>
            </a:pPr>
            <a:r>
              <a:rPr lang="en-IN" sz="3600" dirty="0"/>
              <a:t>Naive bayes</a:t>
            </a:r>
          </a:p>
        </p:txBody>
      </p:sp>
    </p:spTree>
    <p:extLst>
      <p:ext uri="{BB962C8B-B14F-4D97-AF65-F5344CB8AC3E}">
        <p14:creationId xmlns:p14="http://schemas.microsoft.com/office/powerpoint/2010/main" val="176115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52F306-E817-2AA0-E58D-952D9C28C830}"/>
              </a:ext>
            </a:extLst>
          </p:cNvPr>
          <p:cNvSpPr txBox="1"/>
          <p:nvPr/>
        </p:nvSpPr>
        <p:spPr>
          <a:xfrm>
            <a:off x="998375" y="1035698"/>
            <a:ext cx="10562253" cy="4832092"/>
          </a:xfrm>
          <a:prstGeom prst="rect">
            <a:avLst/>
          </a:prstGeom>
          <a:noFill/>
        </p:spPr>
        <p:txBody>
          <a:bodyPr wrap="square" rtlCol="0">
            <a:spAutoFit/>
          </a:bodyPr>
          <a:lstStyle/>
          <a:p>
            <a:r>
              <a:rPr lang="en-IN" sz="2800" b="1" dirty="0">
                <a:solidFill>
                  <a:schemeClr val="tx1">
                    <a:lumMod val="85000"/>
                    <a:lumOff val="15000"/>
                  </a:schemeClr>
                </a:solidFill>
                <a:highlight>
                  <a:srgbClr val="FFFF00"/>
                </a:highlight>
                <a:latin typeface="Aparajita" panose="02020603050405020304" pitchFamily="18" charset="0"/>
                <a:cs typeface="Aparajita" panose="02020603050405020304" pitchFamily="18" charset="0"/>
              </a:rPr>
              <a:t>NUMPY </a:t>
            </a:r>
            <a:r>
              <a:rPr lang="en-IN" sz="2800" b="1" dirty="0">
                <a:solidFill>
                  <a:schemeClr val="tx1">
                    <a:lumMod val="85000"/>
                    <a:lumOff val="15000"/>
                  </a:schemeClr>
                </a:solidFill>
                <a:latin typeface="Aparajita" panose="02020603050405020304" pitchFamily="18" charset="0"/>
                <a:cs typeface="Aparajita" panose="02020603050405020304" pitchFamily="18" charset="0"/>
              </a:rPr>
              <a:t>:  Number processing library in python is called NumPy.</a:t>
            </a:r>
          </a:p>
          <a:p>
            <a:endParaRPr lang="en-IN" sz="2800" b="1" dirty="0">
              <a:solidFill>
                <a:schemeClr val="tx1">
                  <a:lumMod val="85000"/>
                  <a:lumOff val="15000"/>
                </a:schemeClr>
              </a:solidFill>
              <a:latin typeface="Aparajita" panose="02020603050405020304" pitchFamily="18" charset="0"/>
              <a:cs typeface="Aparajita" panose="02020603050405020304" pitchFamily="18" charset="0"/>
            </a:endParaRPr>
          </a:p>
          <a:p>
            <a:r>
              <a:rPr lang="en-IN" sz="2800" b="1" dirty="0">
                <a:solidFill>
                  <a:schemeClr val="tx1">
                    <a:lumMod val="85000"/>
                    <a:lumOff val="15000"/>
                  </a:schemeClr>
                </a:solidFill>
                <a:highlight>
                  <a:srgbClr val="FFFF00"/>
                </a:highlight>
                <a:latin typeface="Aparajita" panose="02020603050405020304" pitchFamily="18" charset="0"/>
                <a:cs typeface="Aparajita" panose="02020603050405020304" pitchFamily="18" charset="0"/>
              </a:rPr>
              <a:t>SCIPY</a:t>
            </a:r>
            <a:r>
              <a:rPr lang="en-IN" sz="2800" b="1" dirty="0">
                <a:solidFill>
                  <a:schemeClr val="tx1">
                    <a:lumMod val="85000"/>
                    <a:lumOff val="15000"/>
                  </a:schemeClr>
                </a:solidFill>
                <a:latin typeface="Aparajita" panose="02020603050405020304" pitchFamily="18" charset="0"/>
                <a:cs typeface="Aparajita" panose="02020603050405020304" pitchFamily="18" charset="0"/>
              </a:rPr>
              <a:t>: Scientific  number processing library in python.</a:t>
            </a:r>
          </a:p>
          <a:p>
            <a:endParaRPr lang="en-IN" sz="2800" b="1" dirty="0">
              <a:solidFill>
                <a:schemeClr val="tx1">
                  <a:lumMod val="85000"/>
                  <a:lumOff val="15000"/>
                </a:schemeClr>
              </a:solidFill>
              <a:highlight>
                <a:srgbClr val="FFFF00"/>
              </a:highlight>
              <a:latin typeface="Aparajita" panose="02020603050405020304" pitchFamily="18" charset="0"/>
              <a:cs typeface="Aparajita" panose="02020603050405020304" pitchFamily="18" charset="0"/>
            </a:endParaRPr>
          </a:p>
          <a:p>
            <a:r>
              <a:rPr lang="en-IN" sz="2800" b="1" dirty="0">
                <a:solidFill>
                  <a:schemeClr val="tx1">
                    <a:lumMod val="85000"/>
                    <a:lumOff val="15000"/>
                  </a:schemeClr>
                </a:solidFill>
                <a:highlight>
                  <a:srgbClr val="FFFF00"/>
                </a:highlight>
                <a:latin typeface="Aparajita" panose="02020603050405020304" pitchFamily="18" charset="0"/>
                <a:cs typeface="Aparajita" panose="02020603050405020304" pitchFamily="18" charset="0"/>
              </a:rPr>
              <a:t>Matplotlib</a:t>
            </a:r>
            <a:r>
              <a:rPr lang="en-IN" sz="2800" b="1" dirty="0">
                <a:solidFill>
                  <a:schemeClr val="tx1">
                    <a:lumMod val="85000"/>
                    <a:lumOff val="15000"/>
                  </a:schemeClr>
                </a:solidFill>
                <a:latin typeface="Aparajita" panose="02020603050405020304" pitchFamily="18" charset="0"/>
                <a:cs typeface="Aparajita" panose="02020603050405020304" pitchFamily="18" charset="0"/>
              </a:rPr>
              <a:t>: Representing the picture.</a:t>
            </a:r>
          </a:p>
          <a:p>
            <a:endParaRPr lang="en-IN" sz="2800" b="1" dirty="0">
              <a:solidFill>
                <a:schemeClr val="tx1">
                  <a:lumMod val="85000"/>
                  <a:lumOff val="15000"/>
                </a:schemeClr>
              </a:solidFill>
              <a:highlight>
                <a:srgbClr val="FFFF00"/>
              </a:highlight>
              <a:latin typeface="Aparajita" panose="02020603050405020304" pitchFamily="18" charset="0"/>
              <a:cs typeface="Aparajita" panose="02020603050405020304" pitchFamily="18" charset="0"/>
            </a:endParaRPr>
          </a:p>
          <a:p>
            <a:r>
              <a:rPr lang="en-IN" sz="2800" b="1" dirty="0">
                <a:solidFill>
                  <a:schemeClr val="tx1">
                    <a:lumMod val="85000"/>
                    <a:lumOff val="15000"/>
                  </a:schemeClr>
                </a:solidFill>
                <a:highlight>
                  <a:srgbClr val="FFFF00"/>
                </a:highlight>
                <a:latin typeface="Aparajita" panose="02020603050405020304" pitchFamily="18" charset="0"/>
                <a:cs typeface="Aparajita" panose="02020603050405020304" pitchFamily="18" charset="0"/>
              </a:rPr>
              <a:t>Pandas</a:t>
            </a:r>
            <a:r>
              <a:rPr lang="en-IN" sz="2800" b="1" dirty="0">
                <a:solidFill>
                  <a:schemeClr val="tx1">
                    <a:lumMod val="85000"/>
                    <a:lumOff val="15000"/>
                  </a:schemeClr>
                </a:solidFill>
                <a:latin typeface="Aparajita" panose="02020603050405020304" pitchFamily="18" charset="0"/>
                <a:cs typeface="Aparajita" panose="02020603050405020304" pitchFamily="18" charset="0"/>
              </a:rPr>
              <a:t>: It is used for Data Analysis.</a:t>
            </a:r>
          </a:p>
          <a:p>
            <a:endParaRPr lang="en-IN" sz="2800" b="1" dirty="0">
              <a:solidFill>
                <a:schemeClr val="tx1">
                  <a:lumMod val="85000"/>
                  <a:lumOff val="15000"/>
                </a:schemeClr>
              </a:solidFill>
              <a:latin typeface="Aparajita" panose="02020603050405020304" pitchFamily="18" charset="0"/>
              <a:cs typeface="Aparajita" panose="02020603050405020304" pitchFamily="18" charset="0"/>
            </a:endParaRPr>
          </a:p>
          <a:p>
            <a:r>
              <a:rPr lang="en-IN" sz="2800" b="1" dirty="0">
                <a:solidFill>
                  <a:schemeClr val="tx1">
                    <a:lumMod val="85000"/>
                    <a:lumOff val="15000"/>
                  </a:schemeClr>
                </a:solidFill>
                <a:highlight>
                  <a:srgbClr val="FFFF00"/>
                </a:highlight>
                <a:latin typeface="Aparajita" panose="02020603050405020304" pitchFamily="18" charset="0"/>
                <a:cs typeface="Aparajita" panose="02020603050405020304" pitchFamily="18" charset="0"/>
              </a:rPr>
              <a:t>Scikit Learn</a:t>
            </a:r>
            <a:r>
              <a:rPr lang="en-IN" sz="2800" b="1" dirty="0">
                <a:solidFill>
                  <a:schemeClr val="tx1">
                    <a:lumMod val="85000"/>
                    <a:lumOff val="15000"/>
                  </a:schemeClr>
                </a:solidFill>
                <a:latin typeface="Aparajita" panose="02020603050405020304" pitchFamily="18" charset="0"/>
                <a:cs typeface="Aparajita" panose="02020603050405020304" pitchFamily="18" charset="0"/>
              </a:rPr>
              <a:t>: It is machine learning library which contain the algorithm.</a:t>
            </a:r>
          </a:p>
          <a:p>
            <a:endParaRPr lang="en-IN" sz="2800" b="1" dirty="0">
              <a:solidFill>
                <a:schemeClr val="tx1">
                  <a:lumMod val="85000"/>
                  <a:lumOff val="15000"/>
                </a:schemeClr>
              </a:solidFill>
              <a:latin typeface="Aparajita" panose="02020603050405020304" pitchFamily="18" charset="0"/>
              <a:cs typeface="Aparajita" panose="02020603050405020304" pitchFamily="18" charset="0"/>
            </a:endParaRPr>
          </a:p>
          <a:p>
            <a:r>
              <a:rPr lang="en-IN" sz="2800" b="1" dirty="0">
                <a:solidFill>
                  <a:schemeClr val="tx1">
                    <a:lumMod val="85000"/>
                    <a:lumOff val="15000"/>
                  </a:schemeClr>
                </a:solidFill>
                <a:highlight>
                  <a:srgbClr val="FFFF00"/>
                </a:highlight>
                <a:latin typeface="Aparajita" panose="02020603050405020304" pitchFamily="18" charset="0"/>
                <a:cs typeface="Aparajita" panose="02020603050405020304" pitchFamily="18" charset="0"/>
              </a:rPr>
              <a:t>ERAS</a:t>
            </a:r>
            <a:r>
              <a:rPr lang="en-IN" sz="2800" b="1" dirty="0">
                <a:solidFill>
                  <a:schemeClr val="tx1">
                    <a:lumMod val="85000"/>
                    <a:lumOff val="15000"/>
                  </a:schemeClr>
                </a:solidFill>
                <a:latin typeface="Aparajita" panose="02020603050405020304" pitchFamily="18" charset="0"/>
                <a:cs typeface="Aparajita" panose="02020603050405020304" pitchFamily="18" charset="0"/>
              </a:rPr>
              <a:t>: It is deep learning/ machine learning library.</a:t>
            </a:r>
          </a:p>
        </p:txBody>
      </p:sp>
    </p:spTree>
    <p:extLst>
      <p:ext uri="{BB962C8B-B14F-4D97-AF65-F5344CB8AC3E}">
        <p14:creationId xmlns:p14="http://schemas.microsoft.com/office/powerpoint/2010/main" val="424481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652130-F46B-EE93-FA6B-207E8078ED1C}"/>
              </a:ext>
            </a:extLst>
          </p:cNvPr>
          <p:cNvSpPr txBox="1"/>
          <p:nvPr/>
        </p:nvSpPr>
        <p:spPr>
          <a:xfrm>
            <a:off x="1334278" y="1101012"/>
            <a:ext cx="9367934" cy="5078313"/>
          </a:xfrm>
          <a:prstGeom prst="rect">
            <a:avLst/>
          </a:prstGeom>
          <a:noFill/>
        </p:spPr>
        <p:txBody>
          <a:bodyPr wrap="square" rtlCol="0">
            <a:spAutoFit/>
          </a:bodyPr>
          <a:lstStyle/>
          <a:p>
            <a:r>
              <a:rPr lang="en-IN" sz="3600" dirty="0"/>
              <a:t>Features= input =x</a:t>
            </a:r>
          </a:p>
          <a:p>
            <a:r>
              <a:rPr lang="en-IN" sz="3600" dirty="0"/>
              <a:t>Labels= y output</a:t>
            </a:r>
          </a:p>
          <a:p>
            <a:r>
              <a:rPr lang="en-IN" sz="3600" dirty="0"/>
              <a:t>Model= y=2x(what u build from input and output)(equation)(function)(program)</a:t>
            </a:r>
          </a:p>
          <a:p>
            <a:r>
              <a:rPr lang="en-IN" sz="3600" dirty="0"/>
              <a:t>x=1 y=3 , x=2 y=6 equation is y=3x</a:t>
            </a:r>
          </a:p>
          <a:p>
            <a:r>
              <a:rPr lang="en-IN" sz="3600" dirty="0"/>
              <a:t>regular computer program= give input and get output</a:t>
            </a:r>
          </a:p>
          <a:p>
            <a:r>
              <a:rPr lang="en-IN" sz="3600" dirty="0"/>
              <a:t>machine learning program= give input n output derive program</a:t>
            </a:r>
          </a:p>
        </p:txBody>
      </p:sp>
    </p:spTree>
    <p:extLst>
      <p:ext uri="{BB962C8B-B14F-4D97-AF65-F5344CB8AC3E}">
        <p14:creationId xmlns:p14="http://schemas.microsoft.com/office/powerpoint/2010/main" val="3545935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67330C-0123-47E6-6FF0-4F545EFCE82E}"/>
              </a:ext>
            </a:extLst>
          </p:cNvPr>
          <p:cNvSpPr txBox="1"/>
          <p:nvPr/>
        </p:nvSpPr>
        <p:spPr>
          <a:xfrm>
            <a:off x="1101011" y="1096347"/>
            <a:ext cx="9554547" cy="5016758"/>
          </a:xfrm>
          <a:prstGeom prst="rect">
            <a:avLst/>
          </a:prstGeom>
          <a:noFill/>
        </p:spPr>
        <p:txBody>
          <a:bodyPr wrap="square" rtlCol="0">
            <a:spAutoFit/>
          </a:bodyPr>
          <a:lstStyle/>
          <a:p>
            <a:r>
              <a:rPr lang="en-US" sz="3200" dirty="0"/>
              <a:t>steps involved in ML programming</a:t>
            </a:r>
          </a:p>
          <a:p>
            <a:r>
              <a:rPr lang="en-US" sz="3200" dirty="0"/>
              <a:t>1. Get/Collect Data -(Kaggle)</a:t>
            </a:r>
          </a:p>
          <a:p>
            <a:r>
              <a:rPr lang="en-US" sz="3200" dirty="0"/>
              <a:t>x=1,3,5,7,8</a:t>
            </a:r>
          </a:p>
          <a:p>
            <a:r>
              <a:rPr lang="en-US" sz="3200" dirty="0"/>
              <a:t>y=2,6,10,14,16</a:t>
            </a:r>
          </a:p>
          <a:p>
            <a:r>
              <a:rPr lang="en-US" sz="3200" dirty="0"/>
              <a:t>2. Identify Algorithm -</a:t>
            </a:r>
            <a:r>
              <a:rPr lang="en-US" sz="3200" dirty="0" err="1"/>
              <a:t>regression,classification</a:t>
            </a:r>
            <a:endParaRPr lang="en-US" sz="3200" dirty="0"/>
          </a:p>
          <a:p>
            <a:r>
              <a:rPr lang="en-US" sz="3200" dirty="0"/>
              <a:t>x 40 50 60 20 10</a:t>
            </a:r>
          </a:p>
          <a:p>
            <a:r>
              <a:rPr lang="en-US" sz="3200" dirty="0"/>
              <a:t>y 1 1 1 0</a:t>
            </a:r>
          </a:p>
          <a:p>
            <a:endParaRPr lang="en-US" sz="3200" dirty="0"/>
          </a:p>
          <a:p>
            <a:r>
              <a:rPr lang="en-US" sz="3200" dirty="0"/>
              <a:t>Building an mathematical equation btw input and output is ML or DL.</a:t>
            </a:r>
          </a:p>
        </p:txBody>
      </p:sp>
    </p:spTree>
    <p:extLst>
      <p:ext uri="{BB962C8B-B14F-4D97-AF65-F5344CB8AC3E}">
        <p14:creationId xmlns:p14="http://schemas.microsoft.com/office/powerpoint/2010/main" val="2229990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BFE446-5A5C-E639-D7A9-892041C17538}"/>
              </a:ext>
            </a:extLst>
          </p:cNvPr>
          <p:cNvSpPr txBox="1"/>
          <p:nvPr/>
        </p:nvSpPr>
        <p:spPr>
          <a:xfrm>
            <a:off x="1240971" y="1380931"/>
            <a:ext cx="9019592" cy="5016758"/>
          </a:xfrm>
          <a:prstGeom prst="rect">
            <a:avLst/>
          </a:prstGeom>
          <a:noFill/>
        </p:spPr>
        <p:txBody>
          <a:bodyPr wrap="square" rtlCol="0">
            <a:spAutoFit/>
          </a:bodyPr>
          <a:lstStyle/>
          <a:p>
            <a:r>
              <a:rPr lang="en-US" sz="3200" b="1" i="1" dirty="0">
                <a:solidFill>
                  <a:srgbClr val="002060"/>
                </a:solidFill>
              </a:rPr>
              <a:t>Every ml algorithm has 3 methods</a:t>
            </a:r>
          </a:p>
          <a:p>
            <a:endParaRPr lang="en-US" sz="3200" dirty="0">
              <a:highlight>
                <a:srgbClr val="FFFF00"/>
              </a:highlight>
            </a:endParaRPr>
          </a:p>
          <a:p>
            <a:pPr marL="457200" indent="-457200">
              <a:buFont typeface="Wingdings" panose="05000000000000000000" pitchFamily="2" charset="2"/>
              <a:buChar char="§"/>
            </a:pPr>
            <a:r>
              <a:rPr lang="en-US" sz="3200" dirty="0">
                <a:highlight>
                  <a:srgbClr val="FFFF00"/>
                </a:highlight>
              </a:rPr>
              <a:t>   Fit </a:t>
            </a:r>
            <a:r>
              <a:rPr lang="en-US" sz="3200" dirty="0"/>
              <a:t>- build model by taking input and output</a:t>
            </a:r>
          </a:p>
          <a:p>
            <a:pPr marL="457200" indent="-457200">
              <a:buFont typeface="Wingdings" panose="05000000000000000000" pitchFamily="2" charset="2"/>
              <a:buChar char="§"/>
            </a:pPr>
            <a:endParaRPr lang="en-US" sz="3200" dirty="0"/>
          </a:p>
          <a:p>
            <a:pPr marL="457200" indent="-457200">
              <a:buFont typeface="Wingdings" panose="05000000000000000000" pitchFamily="2" charset="2"/>
              <a:buChar char="§"/>
            </a:pPr>
            <a:r>
              <a:rPr lang="en-US" sz="3200" dirty="0">
                <a:highlight>
                  <a:srgbClr val="FFFF00"/>
                </a:highlight>
              </a:rPr>
              <a:t>   Predict </a:t>
            </a:r>
            <a:r>
              <a:rPr lang="en-US" sz="3200" dirty="0"/>
              <a:t>-it will input and predict output depending on the equation we have built.</a:t>
            </a:r>
          </a:p>
          <a:p>
            <a:pPr marL="457200" indent="-457200">
              <a:buFont typeface="Wingdings" panose="05000000000000000000" pitchFamily="2" charset="2"/>
              <a:buChar char="§"/>
            </a:pPr>
            <a:endParaRPr lang="en-US" sz="3200" dirty="0"/>
          </a:p>
          <a:p>
            <a:pPr marL="457200" indent="-457200">
              <a:buFont typeface="Wingdings" panose="05000000000000000000" pitchFamily="2" charset="2"/>
              <a:buChar char="§"/>
            </a:pPr>
            <a:r>
              <a:rPr lang="en-US" sz="3200" dirty="0">
                <a:highlight>
                  <a:srgbClr val="FFFF00"/>
                </a:highlight>
              </a:rPr>
              <a:t>   Score </a:t>
            </a:r>
            <a:r>
              <a:rPr lang="en-US" sz="3200" dirty="0"/>
              <a:t>- used for prediction accuracy.</a:t>
            </a:r>
            <a:endParaRPr lang="en-IN" sz="3200" dirty="0"/>
          </a:p>
        </p:txBody>
      </p:sp>
    </p:spTree>
    <p:extLst>
      <p:ext uri="{BB962C8B-B14F-4D97-AF65-F5344CB8AC3E}">
        <p14:creationId xmlns:p14="http://schemas.microsoft.com/office/powerpoint/2010/main" val="2802515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84</TotalTime>
  <Words>661</Words>
  <Application>Microsoft Office PowerPoint</Application>
  <PresentationFormat>Widescreen</PresentationFormat>
  <Paragraphs>91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Aparajita</vt:lpstr>
      <vt:lpstr>Arial</vt:lpstr>
      <vt:lpstr>Century Gothic</vt:lpstr>
      <vt:lpstr>Garamond</vt:lpstr>
      <vt:lpstr>Wingdings</vt:lpstr>
      <vt:lpstr>Savon</vt:lpstr>
      <vt:lpstr>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Alisha Taj</dc:creator>
  <cp:lastModifiedBy>Shreya Sinha</cp:lastModifiedBy>
  <cp:revision>2</cp:revision>
  <dcterms:created xsi:type="dcterms:W3CDTF">2023-06-05T08:51:04Z</dcterms:created>
  <dcterms:modified xsi:type="dcterms:W3CDTF">2023-06-07T06:52:18Z</dcterms:modified>
</cp:coreProperties>
</file>